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1" r:id="rId2"/>
  </p:sldIdLst>
  <p:sldSz cx="6858000" cy="9906000" type="A4"/>
  <p:notesSz cx="6807200" cy="9939338"/>
  <p:defaultTextStyle>
    <a:defPPr>
      <a:defRPr lang="ja-JP"/>
    </a:defPPr>
    <a:lvl1pPr marL="0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87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013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BC4"/>
    <a:srgbClr val="ED8509"/>
    <a:srgbClr val="F6E9DE"/>
    <a:srgbClr val="F4E5D8"/>
    <a:srgbClr val="F7ECD7"/>
    <a:srgbClr val="FFF000"/>
    <a:srgbClr val="EE858C"/>
    <a:srgbClr val="906E30"/>
    <a:srgbClr val="A4723A"/>
    <a:srgbClr val="664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3" d="100"/>
          <a:sy n="83" d="100"/>
        </p:scale>
        <p:origin x="1422" y="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785" cy="498693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1"/>
            <a:ext cx="2949785" cy="498693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2021/5/13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1425"/>
            <a:ext cx="23209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9"/>
            <a:ext cx="5445760" cy="3913613"/>
          </a:xfrm>
          <a:prstGeom prst="rect">
            <a:avLst/>
          </a:prstGeom>
        </p:spPr>
        <p:txBody>
          <a:bodyPr vert="horz" lIns="91553" tIns="45776" rIns="91553" bIns="4577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9"/>
            <a:ext cx="2949785" cy="49869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5" cy="49869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87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013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5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7" indent="0" algn="ctr">
              <a:buNone/>
              <a:defRPr sz="1350"/>
            </a:lvl3pPr>
            <a:lvl4pPr marL="1028651" indent="0" algn="ctr">
              <a:buNone/>
              <a:defRPr sz="1200"/>
            </a:lvl4pPr>
            <a:lvl5pPr marL="1371536" indent="0" algn="ctr">
              <a:buNone/>
              <a:defRPr sz="1200"/>
            </a:lvl5pPr>
            <a:lvl6pPr marL="1714419" indent="0" algn="ctr">
              <a:buNone/>
              <a:defRPr sz="1200"/>
            </a:lvl6pPr>
            <a:lvl7pPr marL="2057303" indent="0" algn="ctr">
              <a:buNone/>
              <a:defRPr sz="1200"/>
            </a:lvl7pPr>
            <a:lvl8pPr marL="2400187" indent="0" algn="ctr">
              <a:buNone/>
              <a:defRPr sz="1200"/>
            </a:lvl8pPr>
            <a:lvl9pPr marL="274307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5" y="527666"/>
            <a:ext cx="5914290" cy="191459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855" y="2636891"/>
            <a:ext cx="5914290" cy="62858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4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3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5" y="527666"/>
            <a:ext cx="5914290" cy="191459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55" y="2636891"/>
            <a:ext cx="5914290" cy="6285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7"/>
            <a:ext cx="5915025" cy="2166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5" y="527666"/>
            <a:ext cx="5914290" cy="191459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3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3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6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7" indent="0">
              <a:buNone/>
              <a:defRPr sz="1350" b="1"/>
            </a:lvl3pPr>
            <a:lvl4pPr marL="1028651" indent="0">
              <a:buNone/>
              <a:defRPr sz="1200" b="1"/>
            </a:lvl4pPr>
            <a:lvl5pPr marL="1371536" indent="0">
              <a:buNone/>
              <a:defRPr sz="1200" b="1"/>
            </a:lvl5pPr>
            <a:lvl6pPr marL="1714419" indent="0">
              <a:buNone/>
              <a:defRPr sz="1200" b="1"/>
            </a:lvl6pPr>
            <a:lvl7pPr marL="2057303" indent="0">
              <a:buNone/>
              <a:defRPr sz="1200" b="1"/>
            </a:lvl7pPr>
            <a:lvl8pPr marL="2400187" indent="0">
              <a:buNone/>
              <a:defRPr sz="1200" b="1"/>
            </a:lvl8pPr>
            <a:lvl9pPr marL="274307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6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7" indent="0">
              <a:buNone/>
              <a:defRPr sz="1350" b="1"/>
            </a:lvl3pPr>
            <a:lvl4pPr marL="1028651" indent="0">
              <a:buNone/>
              <a:defRPr sz="1200" b="1"/>
            </a:lvl4pPr>
            <a:lvl5pPr marL="1371536" indent="0">
              <a:buNone/>
              <a:defRPr sz="1200" b="1"/>
            </a:lvl5pPr>
            <a:lvl6pPr marL="1714419" indent="0">
              <a:buNone/>
              <a:defRPr sz="1200" b="1"/>
            </a:lvl6pPr>
            <a:lvl7pPr marL="2057303" indent="0">
              <a:buNone/>
              <a:defRPr sz="1200" b="1"/>
            </a:lvl7pPr>
            <a:lvl8pPr marL="2400187" indent="0">
              <a:buNone/>
              <a:defRPr sz="1200" b="1"/>
            </a:lvl8pPr>
            <a:lvl9pPr marL="274307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5" y="527666"/>
            <a:ext cx="5914290" cy="191459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1"/>
            <a:ext cx="2211883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7" indent="0">
              <a:buNone/>
              <a:defRPr sz="900"/>
            </a:lvl3pPr>
            <a:lvl4pPr marL="1028651" indent="0">
              <a:buNone/>
              <a:defRPr sz="750"/>
            </a:lvl4pPr>
            <a:lvl5pPr marL="1371536" indent="0">
              <a:buNone/>
              <a:defRPr sz="750"/>
            </a:lvl5pPr>
            <a:lvl6pPr marL="1714419" indent="0">
              <a:buNone/>
              <a:defRPr sz="750"/>
            </a:lvl6pPr>
            <a:lvl7pPr marL="2057303" indent="0">
              <a:buNone/>
              <a:defRPr sz="750"/>
            </a:lvl7pPr>
            <a:lvl8pPr marL="2400187" indent="0">
              <a:buNone/>
              <a:defRPr sz="750"/>
            </a:lvl8pPr>
            <a:lvl9pPr marL="274307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1"/>
            <a:ext cx="2211883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7" indent="0">
              <a:buNone/>
              <a:defRPr sz="1800"/>
            </a:lvl3pPr>
            <a:lvl4pPr marL="1028651" indent="0">
              <a:buNone/>
              <a:defRPr sz="1500"/>
            </a:lvl4pPr>
            <a:lvl5pPr marL="1371536" indent="0">
              <a:buNone/>
              <a:defRPr sz="1500"/>
            </a:lvl5pPr>
            <a:lvl6pPr marL="1714419" indent="0">
              <a:buNone/>
              <a:defRPr sz="1500"/>
            </a:lvl6pPr>
            <a:lvl7pPr marL="2057303" indent="0">
              <a:buNone/>
              <a:defRPr sz="1500"/>
            </a:lvl7pPr>
            <a:lvl8pPr marL="2400187" indent="0">
              <a:buNone/>
              <a:defRPr sz="1500"/>
            </a:lvl8pPr>
            <a:lvl9pPr marL="2743070" indent="0">
              <a:buNone/>
              <a:defRPr sz="15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7" indent="0">
              <a:buNone/>
              <a:defRPr sz="900"/>
            </a:lvl3pPr>
            <a:lvl4pPr marL="1028651" indent="0">
              <a:buNone/>
              <a:defRPr sz="750"/>
            </a:lvl4pPr>
            <a:lvl5pPr marL="1371536" indent="0">
              <a:buNone/>
              <a:defRPr sz="750"/>
            </a:lvl5pPr>
            <a:lvl6pPr marL="1714419" indent="0">
              <a:buNone/>
              <a:defRPr sz="750"/>
            </a:lvl6pPr>
            <a:lvl7pPr marL="2057303" indent="0">
              <a:buNone/>
              <a:defRPr sz="750"/>
            </a:lvl7pPr>
            <a:lvl8pPr marL="2400187" indent="0">
              <a:buNone/>
              <a:defRPr sz="750"/>
            </a:lvl8pPr>
            <a:lvl9pPr marL="274307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03250"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806501"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209751"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613002"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70821" indent="-170821" algn="l" defTabSz="684686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kumimoji="1" sz="2029" kern="1200">
          <a:solidFill>
            <a:schemeClr val="tx1"/>
          </a:solidFill>
          <a:latin typeface="+mn-lt"/>
          <a:ea typeface="+mn-ea"/>
          <a:cs typeface="+mn-cs"/>
        </a:defRPr>
      </a:lvl1pPr>
      <a:lvl2pPr marL="513865" indent="-170821" algn="l" defTabSz="684686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56907" indent="-170821" algn="l" defTabSz="684686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950" indent="-170821" algn="l" defTabSz="684686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41593" indent="-170821" algn="l" defTabSz="684686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85861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5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9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13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7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1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6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9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03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7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70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tuken.hosp.tohoku.ac.jp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orms.gle/dVV3JmASQgvsVLQ4A" TargetMode="External"/><Relationship Id="rId5" Type="http://schemas.openxmlformats.org/officeDocument/2006/relationships/image" Target="../media/image2.png"/><Relationship Id="rId4" Type="http://schemas.openxmlformats.org/officeDocument/2006/relationships/hyperlink" Target="mailto:hos-sotu@grp.tohoku.ac.j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レイヤー-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8" r="-1058"/>
          <a:stretch/>
        </p:blipFill>
        <p:spPr>
          <a:xfrm>
            <a:off x="-100545" y="-1642"/>
            <a:ext cx="7059090" cy="9907641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1620038" y="9063591"/>
            <a:ext cx="1255585" cy="516739"/>
          </a:xfrm>
          <a:prstGeom prst="rect">
            <a:avLst/>
          </a:prstGeom>
          <a:solidFill>
            <a:srgbClr val="ED8509"/>
          </a:solidFill>
        </p:spPr>
        <p:txBody>
          <a:bodyPr wrap="square" tIns="36000">
            <a:spAutoFit/>
          </a:bodyPr>
          <a:lstStyle/>
          <a:p>
            <a:pPr algn="ctr"/>
            <a:r>
              <a:rPr lang="ja-JP" altLang="en-US" sz="141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お申込み</a:t>
            </a:r>
          </a:p>
          <a:p>
            <a:pPr algn="ctr"/>
            <a:r>
              <a:rPr lang="ja-JP" altLang="en-US" sz="141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お問い合わせ</a:t>
            </a:r>
            <a:endParaRPr lang="ja-JP" altLang="en-US" sz="141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022542" y="8958143"/>
            <a:ext cx="3789084" cy="819393"/>
            <a:chOff x="3022542" y="8958143"/>
            <a:chExt cx="3789084" cy="819393"/>
          </a:xfrm>
        </p:grpSpPr>
        <p:sp>
          <p:nvSpPr>
            <p:cNvPr id="36" name="正方形/長方形 35">
              <a:hlinkClick r:id="rId3"/>
            </p:cNvPr>
            <p:cNvSpPr/>
            <p:nvPr/>
          </p:nvSpPr>
          <p:spPr>
            <a:xfrm>
              <a:off x="3466287" y="9279000"/>
              <a:ext cx="3345339" cy="2823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35" dirty="0">
                  <a:latin typeface="メイリオ"/>
                  <a:ea typeface="メイリオ"/>
                  <a:cs typeface="メイリオ"/>
                </a:rPr>
                <a:t>https://www.sotuken.hosp.tohoku.ac.jp/</a:t>
              </a:r>
              <a:endParaRPr lang="ja-JP" altLang="en-US" sz="1235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7" name="正方形/長方形 36">
              <a:hlinkClick r:id="rId4"/>
            </p:cNvPr>
            <p:cNvSpPr/>
            <p:nvPr/>
          </p:nvSpPr>
          <p:spPr>
            <a:xfrm>
              <a:off x="3466287" y="9495151"/>
              <a:ext cx="2286395" cy="2823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35" dirty="0">
                  <a:latin typeface="メイリオ"/>
                  <a:ea typeface="メイリオ"/>
                  <a:cs typeface="メイリオ"/>
                </a:rPr>
                <a:t>hos-sotu@grp.tohoku.ac.jp</a:t>
              </a:r>
              <a:endParaRPr lang="ja-JP" altLang="en-US" sz="1235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022542" y="8958143"/>
              <a:ext cx="3262432" cy="363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764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東北大学病院卒後研修センター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054069" y="9276756"/>
              <a:ext cx="473206" cy="2551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8" b="1" dirty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URL</a:t>
              </a:r>
              <a:endParaRPr lang="ja-JP" altLang="en-US" sz="1058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3047784" y="9505735"/>
              <a:ext cx="559769" cy="2551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8" b="1" dirty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MAIL</a:t>
              </a:r>
              <a:endParaRPr lang="ja-JP" altLang="en-US" sz="1058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407151" y="16437"/>
            <a:ext cx="6061276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ja-JP" altLang="en-US" sz="31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令和４年度スタート</a:t>
            </a:r>
            <a:r>
              <a:rPr lang="en-US" altLang="ja-JP" sz="31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!!</a:t>
            </a:r>
          </a:p>
          <a:p>
            <a:pPr algn="ctr"/>
            <a:r>
              <a:rPr lang="ja-JP" altLang="en-US" sz="2822" b="1" dirty="0">
                <a:solidFill>
                  <a:srgbClr val="ED8509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東北大学病院初期臨床研修</a:t>
            </a:r>
            <a:endParaRPr lang="en-US" altLang="ja-JP" sz="2822" b="1" dirty="0">
              <a:solidFill>
                <a:srgbClr val="ED8509"/>
              </a:solidFill>
              <a:effectLst>
                <a:glow rad="228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ＤＦＰ太丸ゴシック体"/>
            </a:endParaRPr>
          </a:p>
          <a:p>
            <a:pPr algn="ctr"/>
            <a:r>
              <a:rPr lang="ja-JP" altLang="en-US" sz="3528" b="1" dirty="0">
                <a:solidFill>
                  <a:srgbClr val="ED8509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基礎研究医プログラム説明会</a:t>
            </a:r>
            <a:endParaRPr lang="en-US" altLang="ja-JP" sz="3528" b="1" dirty="0">
              <a:solidFill>
                <a:srgbClr val="ED8509"/>
              </a:solidFill>
              <a:effectLst>
                <a:glow rad="228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ＤＦＰ太丸ゴシック体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25812" y="2024325"/>
            <a:ext cx="5974713" cy="95410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277BC4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日　　時</a:t>
            </a:r>
            <a:r>
              <a:rPr lang="ja-JP" altLang="en-US" sz="2800" b="1" dirty="0">
                <a:solidFill>
                  <a:srgbClr val="277BC4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： </a:t>
            </a:r>
            <a:r>
              <a:rPr lang="en-US" altLang="ja-JP" sz="2800" b="1" dirty="0">
                <a:solidFill>
                  <a:srgbClr val="277BC4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5</a:t>
            </a:r>
            <a:r>
              <a:rPr lang="ja-JP" altLang="en-US" sz="2800" b="1" dirty="0">
                <a:solidFill>
                  <a:srgbClr val="277BC4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月</a:t>
            </a:r>
            <a:r>
              <a:rPr lang="en-US" altLang="ja-JP" sz="2800" b="1" dirty="0">
                <a:solidFill>
                  <a:srgbClr val="277BC4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21</a:t>
            </a:r>
            <a:r>
              <a:rPr lang="ja-JP" altLang="en-US" sz="2800" b="1" dirty="0">
                <a:solidFill>
                  <a:srgbClr val="277BC4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日</a:t>
            </a:r>
            <a:r>
              <a:rPr lang="en-US" altLang="ja-JP" sz="2800" b="1" dirty="0">
                <a:solidFill>
                  <a:srgbClr val="277BC4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(</a:t>
            </a:r>
            <a:r>
              <a:rPr lang="ja-JP" altLang="en-US" sz="2800" b="1" dirty="0">
                <a:solidFill>
                  <a:srgbClr val="277BC4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金</a:t>
            </a:r>
            <a:r>
              <a:rPr lang="en-US" altLang="ja-JP" sz="2800" b="1" dirty="0">
                <a:solidFill>
                  <a:srgbClr val="277BC4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)  18:00</a:t>
            </a:r>
            <a:r>
              <a:rPr lang="ja-JP" altLang="en-US" sz="2800" b="1" dirty="0" smtClean="0">
                <a:solidFill>
                  <a:srgbClr val="277BC4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～</a:t>
            </a:r>
            <a:endParaRPr lang="en-US" altLang="ja-JP" sz="2800" b="1" dirty="0" smtClean="0">
              <a:solidFill>
                <a:srgbClr val="277BC4"/>
              </a:solidFill>
              <a:effectLst>
                <a:glow rad="228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ＤＦＰ太丸ゴシック体"/>
            </a:endParaRPr>
          </a:p>
          <a:p>
            <a:r>
              <a:rPr lang="ja-JP" altLang="en-US" sz="2800" b="1" dirty="0">
                <a:solidFill>
                  <a:srgbClr val="277BC4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開催方法： </a:t>
            </a:r>
            <a:r>
              <a:rPr lang="en-US" altLang="ja-JP" sz="2800" b="1" dirty="0">
                <a:solidFill>
                  <a:srgbClr val="277BC4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Web</a:t>
            </a:r>
            <a:r>
              <a:rPr lang="ja-JP" altLang="en-US" sz="2800" b="1" dirty="0">
                <a:solidFill>
                  <a:srgbClr val="277BC4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開催（</a:t>
            </a:r>
            <a:r>
              <a:rPr lang="en-US" altLang="ja-JP" sz="2800" b="1" dirty="0" smtClean="0">
                <a:solidFill>
                  <a:srgbClr val="277BC4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Zoom</a:t>
            </a:r>
            <a:r>
              <a:rPr lang="ja-JP" altLang="en-US" sz="2800" b="1" dirty="0" smtClean="0">
                <a:solidFill>
                  <a:srgbClr val="277BC4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ＤＦＰ太丸ゴシック体"/>
              </a:rPr>
              <a:t>）</a:t>
            </a:r>
            <a:endParaRPr lang="en-US" altLang="ja-JP" sz="2800" b="1" dirty="0">
              <a:solidFill>
                <a:srgbClr val="277BC4"/>
              </a:solidFill>
              <a:effectLst>
                <a:glow rad="228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ＤＦＰ太丸ゴシック体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17782" y="3729557"/>
            <a:ext cx="6238152" cy="32917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940" b="1" dirty="0">
              <a:ln w="0">
                <a:solidFill>
                  <a:srgbClr val="ED8509"/>
                </a:solidFill>
              </a:ln>
              <a:solidFill>
                <a:srgbClr val="277BC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6675" y="7207429"/>
            <a:ext cx="6552728" cy="176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参加を希望する方は、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木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b="1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までに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</a:t>
            </a:r>
            <a:endParaRPr lang="en-US" altLang="ja-JP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 からお申込み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en-US" altLang="ja-JP" sz="1411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411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11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411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411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1411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65113" indent="-265113">
              <a:buFont typeface="メイリオ" panose="020B0604030504040204" pitchFamily="50" charset="-128"/>
              <a:buChar char="※"/>
            </a:pPr>
            <a:endParaRPr lang="en-US" altLang="ja-JP" sz="1411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65113" indent="-265113">
              <a:buFont typeface="メイリオ" panose="020B0604030504040204" pitchFamily="50" charset="-128"/>
              <a:buChar char="※"/>
            </a:pPr>
            <a:r>
              <a:rPr lang="ja-JP" altLang="en-US" sz="1411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フォームから申込みができない方は、卒後研修センターまでメールにて</a:t>
            </a:r>
            <a:endParaRPr lang="en-US" altLang="ja-JP" sz="1411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11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  お問い合わせください。</a:t>
            </a:r>
            <a:endParaRPr lang="en-US" altLang="ja-JP" sz="1411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35045" y="3867757"/>
            <a:ext cx="6042900" cy="3185145"/>
            <a:chOff x="614544" y="4158042"/>
            <a:chExt cx="5636321" cy="314861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614745" y="4158042"/>
              <a:ext cx="5436985" cy="1036584"/>
              <a:chOff x="6892763" y="5638622"/>
              <a:chExt cx="5436985" cy="1036584"/>
            </a:xfrm>
          </p:grpSpPr>
          <p:sp>
            <p:nvSpPr>
              <p:cNvPr id="5" name="楕円 4"/>
              <p:cNvSpPr/>
              <p:nvPr/>
            </p:nvSpPr>
            <p:spPr>
              <a:xfrm>
                <a:off x="6892763" y="5671870"/>
                <a:ext cx="480055" cy="480055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kumimoji="1" lang="en-US" altLang="ja-JP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Ⅰ</a:t>
                </a:r>
                <a:endPara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7311395" y="5638622"/>
                <a:ext cx="5018353" cy="1036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600" b="1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挨 拶</a:t>
                </a:r>
                <a:endParaRPr kumimoji="1" lang="en-US" altLang="ja-JP" sz="2600" b="1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b="1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東北大学病院 </a:t>
                </a:r>
                <a:endParaRPr lang="en-US" altLang="ja-JP" b="1" dirty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b="1" dirty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ja-JP" altLang="en-US" b="1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卒後</a:t>
                </a:r>
                <a:r>
                  <a:rPr lang="ja-JP" altLang="en-US" b="1" dirty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研修センター</a:t>
                </a:r>
                <a:r>
                  <a:rPr lang="ja-JP" altLang="en-US" b="1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長　石田 孝宣</a:t>
                </a: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614544" y="5220421"/>
              <a:ext cx="5488919" cy="1034438"/>
              <a:chOff x="6898646" y="5809179"/>
              <a:chExt cx="5488919" cy="1034438"/>
            </a:xfrm>
          </p:grpSpPr>
          <p:sp>
            <p:nvSpPr>
              <p:cNvPr id="24" name="楕円 23"/>
              <p:cNvSpPr/>
              <p:nvPr/>
            </p:nvSpPr>
            <p:spPr>
              <a:xfrm>
                <a:off x="6898646" y="5816033"/>
                <a:ext cx="480055" cy="480055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kumimoji="1" lang="en-US" altLang="ja-JP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Ⅱ</a:t>
                </a:r>
                <a:endPara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7239465" y="5809179"/>
                <a:ext cx="5148100" cy="1034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600" b="1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「基礎研究医プログラム」について</a:t>
                </a:r>
                <a:endParaRPr kumimoji="1" lang="en-US" altLang="ja-JP" sz="2600" b="1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b="1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 東北大学病院 </a:t>
                </a:r>
                <a:endParaRPr lang="en-US" altLang="ja-JP" b="1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b="1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      卒後研修センター副センター長　大澤　稔</a:t>
                </a: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628782" y="6272218"/>
              <a:ext cx="5622083" cy="1034438"/>
              <a:chOff x="6912884" y="5969155"/>
              <a:chExt cx="5622083" cy="1034438"/>
            </a:xfrm>
          </p:grpSpPr>
          <p:sp>
            <p:nvSpPr>
              <p:cNvPr id="27" name="楕円 26"/>
              <p:cNvSpPr/>
              <p:nvPr/>
            </p:nvSpPr>
            <p:spPr>
              <a:xfrm>
                <a:off x="6912884" y="6004891"/>
                <a:ext cx="480055" cy="472487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kumimoji="1" lang="en-US" altLang="ja-JP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Ⅲ</a:t>
                </a:r>
                <a:endPara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7291178" y="5969155"/>
                <a:ext cx="5243789" cy="1034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b="1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ja-JP" altLang="en-US" sz="2600" b="1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大学院・基礎医学研究分野について</a:t>
                </a:r>
                <a:endParaRPr lang="en-US" altLang="ja-JP" sz="2600" b="1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b="1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ja-JP" altLang="en-US" b="1" dirty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ja-JP" altLang="en-US" b="1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東北</a:t>
                </a:r>
                <a:r>
                  <a:rPr lang="ja-JP" altLang="en-US" b="1" dirty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大学</a:t>
                </a:r>
                <a:r>
                  <a:rPr lang="ja-JP" altLang="en-US" b="1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大学院医学系研究科</a:t>
                </a:r>
                <a:endParaRPr lang="en-US" altLang="ja-JP" b="1" dirty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b="1" dirty="0" smtClean="0">
                    <a:solidFill>
                      <a:schemeClr val="tx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　 医科学専攻長　堂浦 克美</a:t>
                </a:r>
              </a:p>
            </p:txBody>
          </p:sp>
        </p:grpSp>
      </p:grpSp>
      <p:sp>
        <p:nvSpPr>
          <p:cNvPr id="9" name="テキスト ボックス 8"/>
          <p:cNvSpPr txBox="1"/>
          <p:nvPr/>
        </p:nvSpPr>
        <p:spPr>
          <a:xfrm>
            <a:off x="370032" y="2963710"/>
            <a:ext cx="6285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chemeClr val="accent2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「基礎研究医プログラム」は、基礎</a:t>
            </a:r>
            <a:r>
              <a:rPr lang="ja-JP" altLang="en-US" sz="1400" b="1" dirty="0">
                <a:solidFill>
                  <a:schemeClr val="accent2"/>
                </a:solidFill>
                <a:effectLst>
                  <a:glow rad="228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医学の研究に意欲があり、基礎医学系の大学院に入学する医師を対象に、臨床研修と基礎医学研究を両立するための基礎研究医養成・研修コースです。</a:t>
            </a:r>
            <a:endParaRPr kumimoji="1" lang="ja-JP" altLang="en-US" sz="1400" b="1" dirty="0">
              <a:solidFill>
                <a:schemeClr val="accent2"/>
              </a:solidFill>
              <a:effectLst>
                <a:glow rad="228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12" y="7230561"/>
            <a:ext cx="1129151" cy="1129151"/>
          </a:xfrm>
          <a:prstGeom prst="rect">
            <a:avLst/>
          </a:prstGeom>
        </p:spPr>
      </p:pic>
      <p:sp>
        <p:nvSpPr>
          <p:cNvPr id="11" name="テキスト ボックス 10">
            <a:hlinkClick r:id="rId6"/>
          </p:cNvPr>
          <p:cNvSpPr txBox="1"/>
          <p:nvPr/>
        </p:nvSpPr>
        <p:spPr>
          <a:xfrm>
            <a:off x="686788" y="7875055"/>
            <a:ext cx="4679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https://forms.gle/dVV3JmASQgvsVLQ4A</a:t>
            </a:r>
            <a:endParaRPr kumimoji="1" lang="ja-JP" alt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653</TotalTime>
  <Words>212</Words>
  <Application>Microsoft Office PowerPoint</Application>
  <PresentationFormat>A4 210 x 297 mm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ＤＦＰ太丸ゴシック体</vt:lpstr>
      <vt:lpstr>HGPｺﾞｼｯｸE</vt:lpstr>
      <vt:lpstr>ＭＳ Ｐゴシック</vt:lpstr>
      <vt:lpstr>メイリオ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東北大学</cp:lastModifiedBy>
  <cp:revision>64</cp:revision>
  <cp:lastPrinted>2021-05-12T11:22:31Z</cp:lastPrinted>
  <dcterms:created xsi:type="dcterms:W3CDTF">2013-08-07T01:16:52Z</dcterms:created>
  <dcterms:modified xsi:type="dcterms:W3CDTF">2021-05-13T01:09:04Z</dcterms:modified>
</cp:coreProperties>
</file>